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0" r:id="rId3"/>
    <p:sldId id="271" r:id="rId4"/>
    <p:sldId id="333" r:id="rId5"/>
    <p:sldId id="337" r:id="rId6"/>
    <p:sldId id="342" r:id="rId7"/>
    <p:sldId id="348" r:id="rId8"/>
    <p:sldId id="353" r:id="rId9"/>
    <p:sldId id="334" r:id="rId10"/>
    <p:sldId id="352" r:id="rId11"/>
    <p:sldId id="346" r:id="rId12"/>
    <p:sldId id="336" r:id="rId13"/>
    <p:sldId id="339" r:id="rId14"/>
    <p:sldId id="357" r:id="rId15"/>
    <p:sldId id="358" r:id="rId16"/>
    <p:sldId id="359" r:id="rId17"/>
    <p:sldId id="349" r:id="rId18"/>
    <p:sldId id="351" r:id="rId19"/>
    <p:sldId id="340" r:id="rId20"/>
    <p:sldId id="341" r:id="rId21"/>
    <p:sldId id="343" r:id="rId22"/>
    <p:sldId id="344" r:id="rId23"/>
    <p:sldId id="356" r:id="rId24"/>
    <p:sldId id="354" r:id="rId25"/>
    <p:sldId id="355" r:id="rId26"/>
  </p:sldIdLst>
  <p:sldSz cx="9144000" cy="6858000" type="screen4x3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67B2"/>
    <a:srgbClr val="FFFFFF"/>
    <a:srgbClr val="7D5E27"/>
    <a:srgbClr val="523E1A"/>
    <a:srgbClr val="6C5222"/>
    <a:srgbClr val="F6D47E"/>
    <a:srgbClr val="F6D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81867" autoAdjust="0"/>
  </p:normalViewPr>
  <p:slideViewPr>
    <p:cSldViewPr>
      <p:cViewPr varScale="1">
        <p:scale>
          <a:sx n="62" d="100"/>
          <a:sy n="62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136" cy="49386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6023" y="1"/>
            <a:ext cx="2918136" cy="49386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0FF10EF9-83CA-4741-82EB-787FFA8B6DFD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0873"/>
            <a:ext cx="2918136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6023" y="9370873"/>
            <a:ext cx="2918136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4A0B61DB-4F70-44C0-B584-7E45C84D76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94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136" cy="49386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6023" y="1"/>
            <a:ext cx="2918136" cy="49386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F6904B-7207-4410-93F5-A83EE10A9F1E}" type="datetimeFigureOut">
              <a:rPr lang="fr-FR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416" y="4686231"/>
            <a:ext cx="5388931" cy="4440077"/>
          </a:xfrm>
          <a:prstGeom prst="rect">
            <a:avLst/>
          </a:prstGeom>
        </p:spPr>
        <p:txBody>
          <a:bodyPr vert="horz" lIns="91065" tIns="45533" rIns="91065" bIns="45533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0874"/>
            <a:ext cx="2918136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6023" y="9370874"/>
            <a:ext cx="2918136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D816E8-1706-4D0B-8772-6AA9C2F671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89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72A800-2E0E-4347-97B7-E940DEDEBDA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07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8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5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0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72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1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6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4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7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07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3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69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66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8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7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5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8F206-2AEB-4230-9177-922C8E7A13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1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5C270-3A49-41B8-B9FC-7EF19190DCBC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834F-C10E-4D4F-930E-0B7520CECDD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22D7A-5BA0-49E0-997B-0AE8A41C3ADF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023A-BC50-4D69-BAC0-0E2D1D48158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BA3FC-A282-46B3-99B1-E662F57108F2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D3790-D338-49D2-BD29-DA44FE9EACB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0BF98-9EB8-41F1-AEFF-1531A07BF6F7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66980-14C3-4F9A-9EA1-D90DC165D31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B4B63-ABF3-4CEF-A022-27892A46A157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6E3D4-62FD-4DE7-9FBB-C1251DA6CC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86A0E-236A-4ED9-B46C-1A57E768F691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B82CE-5DE8-4D98-B6C6-AB8522F4743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56D93-B401-492F-9927-DBAB1B262181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C58FC-04DF-4AFB-A7F5-5D428C0CF4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C187-E49D-4BB6-AD42-19910583724B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81F7-CB67-4966-B57C-ABF6F2DECC0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427733-14CB-48FC-B097-03013085F730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ED2-F25C-4ADC-AB80-DAB0268F80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82C6F-A572-4BAB-9156-76D359AD77FB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19670-3025-4218-AC9D-A0C76BB9405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E1B76-5451-4732-A286-0C3CDA28ACFB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313D3-C34B-4719-880A-B00D57B02C2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8BD829-27DA-4C45-9D60-CBA655DF7036}" type="datetimeFigureOut">
              <a:rPr lang="fr-FR" smtClean="0"/>
              <a:pPr>
                <a:defRPr/>
              </a:pPr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3AF511-7359-4F83-8E5D-413B88F44BF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6864" cy="15407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6000" b="1" cap="none" dirty="0">
                <a:solidFill>
                  <a:srgbClr val="523E1A"/>
                </a:solidFill>
                <a:latin typeface="Calibri" pitchFamily="34" charset="0"/>
              </a:rPr>
              <a:t>La Marque</a:t>
            </a:r>
            <a:br>
              <a:rPr lang="fr-FR" sz="6000" b="1" cap="none" dirty="0">
                <a:solidFill>
                  <a:srgbClr val="523E1A"/>
                </a:solidFill>
                <a:latin typeface="Calibri" pitchFamily="34" charset="0"/>
              </a:rPr>
            </a:br>
            <a:r>
              <a:rPr lang="fr-FR" sz="6000" b="1" cap="none" dirty="0">
                <a:solidFill>
                  <a:srgbClr val="523E1A"/>
                </a:solidFill>
                <a:latin typeface="Calibri" pitchFamily="34" charset="0"/>
              </a:rPr>
              <a:t> VILLE IMPERIALE</a:t>
            </a:r>
            <a:endParaRPr lang="fr-FR" b="1" cap="none" dirty="0">
              <a:solidFill>
                <a:srgbClr val="523E1A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23000" contrast="-21000"/>
          </a:blip>
          <a:srcRect/>
          <a:stretch>
            <a:fillRect/>
          </a:stretch>
        </p:blipFill>
        <p:spPr bwMode="auto">
          <a:xfrm>
            <a:off x="3347864" y="2348880"/>
            <a:ext cx="2797580" cy="35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6" name="Image 15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21134" y="1601379"/>
            <a:ext cx="3429000" cy="226241"/>
          </a:xfrm>
          <a:prstGeom prst="rect">
            <a:avLst/>
          </a:prstGeom>
        </p:spPr>
      </p:pic>
      <p:pic>
        <p:nvPicPr>
          <p:cNvPr id="17" name="Image 16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287506" y="4992000"/>
            <a:ext cx="3501008" cy="230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LES VILLES ADHERENTES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938045" cy="1080121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Les membres du réseau à ce jour: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70095" y="4346745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12776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3169073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1820234" y="2154606"/>
            <a:ext cx="253213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Rueil-Malmaison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Saint-Cloud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Fontainebleau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Saint-Leu-La-Forêt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Autun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Brienne le Château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Biarritz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Montereau-Fault-Yonne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Saint-Germain-en-Laye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Boulogne-sur-Mer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Châtillon-sur-Seine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74848" y="2320293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61760" y="313142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73992" y="3552897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82582" y="395756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90094" y="2700790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71638" y="4794600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56789" y="5192987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3952862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4358567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4814757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24"/>
          <p:cNvSpPr txBox="1"/>
          <p:nvPr/>
        </p:nvSpPr>
        <p:spPr>
          <a:xfrm>
            <a:off x="5086866" y="2154605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Nice</a:t>
            </a:r>
          </a:p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Boissy-Saint-Léger</a:t>
            </a:r>
          </a:p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Maisons-Laffitte</a:t>
            </a:r>
          </a:p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Châteauroux</a:t>
            </a:r>
          </a:p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Ajaccio</a:t>
            </a:r>
          </a:p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L’île d’Aix</a:t>
            </a:r>
          </a:p>
          <a:p>
            <a:pPr algn="just">
              <a:lnSpc>
                <a:spcPct val="150000"/>
              </a:lnSpc>
            </a:pPr>
            <a:r>
              <a:rPr lang="fr-FR" b="1">
                <a:latin typeface="+mn-lt"/>
              </a:rPr>
              <a:t>Rambouillet</a:t>
            </a:r>
          </a:p>
          <a:p>
            <a:pPr lvl="0" algn="just">
              <a:lnSpc>
                <a:spcPct val="150000"/>
              </a:lnSpc>
            </a:pPr>
            <a:r>
              <a:rPr lang="fr-FR" b="1">
                <a:solidFill>
                  <a:prstClr val="black"/>
                </a:solidFill>
                <a:latin typeface="Calibri"/>
              </a:rPr>
              <a:t>La Roche-sur-Yon</a:t>
            </a:r>
          </a:p>
          <a:p>
            <a:pPr lvl="0" algn="just">
              <a:lnSpc>
                <a:spcPct val="150000"/>
              </a:lnSpc>
            </a:pPr>
            <a:r>
              <a:rPr lang="fr-FR" b="1">
                <a:solidFill>
                  <a:prstClr val="black"/>
                </a:solidFill>
                <a:latin typeface="Calibri"/>
              </a:rPr>
              <a:t>Lamotte-Beuvron</a:t>
            </a:r>
          </a:p>
          <a:p>
            <a:pPr lvl="0" algn="just">
              <a:lnSpc>
                <a:spcPct val="150000"/>
              </a:lnSpc>
            </a:pPr>
            <a:endParaRPr lang="fr-FR" b="1">
              <a:solidFill>
                <a:prstClr val="black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fr-FR" b="1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fr-FR" b="1" dirty="0">
              <a:latin typeface="+mn-lt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56333" y="231910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60056" y="277529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3547157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4811323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ZoneTexte 38"/>
          <p:cNvSpPr txBox="1"/>
          <p:nvPr/>
        </p:nvSpPr>
        <p:spPr>
          <a:xfrm>
            <a:off x="5086866" y="2154606"/>
            <a:ext cx="439248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Nice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Boissy-Saint-Léger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Maisons-Laffitte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Châteauroux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Ajaccio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L’île d’Aix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+mn-lt"/>
              </a:rPr>
              <a:t>Rambouillet</a:t>
            </a:r>
          </a:p>
          <a:p>
            <a:pPr lvl="0" algn="just">
              <a:lnSpc>
                <a:spcPct val="150000"/>
              </a:lnSpc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La Roche-sur-Yon</a:t>
            </a:r>
          </a:p>
          <a:p>
            <a:pPr lvl="0" algn="just">
              <a:lnSpc>
                <a:spcPct val="150000"/>
              </a:lnSpc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Lamotte-Beuvron</a:t>
            </a:r>
          </a:p>
          <a:p>
            <a:pPr lvl="0" algn="just">
              <a:lnSpc>
                <a:spcPct val="150000"/>
              </a:lnSpc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L’île de Sainte-Hélène</a:t>
            </a:r>
          </a:p>
          <a:p>
            <a:pPr lvl="0" algn="just">
              <a:lnSpc>
                <a:spcPct val="150000"/>
              </a:lnSpc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Ostróda</a:t>
            </a:r>
          </a:p>
          <a:p>
            <a:pPr lvl="0" algn="just">
              <a:lnSpc>
                <a:spcPct val="150000"/>
              </a:lnSpc>
            </a:pPr>
            <a:endParaRPr lang="fr-FR" b="1" dirty="0">
              <a:solidFill>
                <a:prstClr val="black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fr-FR" b="1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fr-FR" b="1" dirty="0">
              <a:latin typeface="+mn-lt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481208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2459" y="5192986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5580971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68354" y="5562066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61271" y="6011737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74848" y="6039229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475286" y="6455949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9B2037F1-6E73-43C5-AB99-A28FC6F21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4870866" y="6389821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04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LES RAISONS D’ADHERER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A LA MARQUE VILLE IMPERIALE 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884368" cy="5517232"/>
          </a:xfrm>
        </p:spPr>
        <p:txBody>
          <a:bodyPr>
            <a:normAutofit fontScale="25000" lnSpcReduction="20000"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fr-FR" sz="7200" b="1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b="1" dirty="0">
                <a:solidFill>
                  <a:schemeClr val="tx1"/>
                </a:solidFill>
                <a:cs typeface="Arial" pitchFamily="34" charset="0"/>
              </a:rPr>
              <a:t>Bénéficier d’un concept novateur :</a:t>
            </a:r>
            <a:endParaRPr lang="fr-FR" sz="7200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La Marque VILLE IMPERIALE est un réseau unique en France de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valorisation du patrimoine impérial.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fr-FR" sz="7200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b="1" dirty="0">
                <a:solidFill>
                  <a:schemeClr val="tx1"/>
                </a:solidFill>
                <a:cs typeface="Arial" pitchFamily="34" charset="0"/>
              </a:rPr>
              <a:t>Capter de nouvelles clientèles :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Grâce aux actions de promotion et de communication que la Marque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développe lors de sa présence sur les salons professionnels et les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évènements grand public en France et à l’étranger.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fr-FR" sz="7200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b="1" dirty="0">
                <a:solidFill>
                  <a:schemeClr val="tx1"/>
                </a:solidFill>
                <a:cs typeface="Arial" pitchFamily="34" charset="0"/>
              </a:rPr>
              <a:t>Créer une nouvelle dynamique :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Sous l’impulsion et avec le soutien du réseau de la Marque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VILLE IMPERIALE, les villes adhérentes ont décidé d’engager des actions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de valorisation de leur patrimoine impérial grâce notamment à la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7200" dirty="0">
                <a:solidFill>
                  <a:schemeClr val="tx1"/>
                </a:solidFill>
                <a:cs typeface="Arial" pitchFamily="34" charset="0"/>
              </a:rPr>
              <a:t>réalisation d’évènements grand public</a:t>
            </a:r>
            <a:r>
              <a:rPr lang="fr-FR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fr-FR" sz="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   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1403648" y="288768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</a:rPr>
              <a:t>Digital - Le site internet</a:t>
            </a:r>
            <a:endParaRPr lang="fr-FR" sz="1800" dirty="0">
              <a:solidFill>
                <a:schemeClr val="tx1"/>
              </a:solidFill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763688" y="2132856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2411760" y="5793625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n-lt"/>
              </a:rPr>
              <a:t>www.ville-imperiale.com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1176" t="9381" r="1176" b="5179"/>
          <a:stretch/>
        </p:blipFill>
        <p:spPr>
          <a:xfrm>
            <a:off x="1344278" y="1916832"/>
            <a:ext cx="7200800" cy="3542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836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LES OUTILS DE COMMUNICATION</a:t>
            </a:r>
            <a:endParaRPr lang="fr-FR" sz="3500" b="1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4211960" y="4725144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853872" y="1124743"/>
            <a:ext cx="73803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fr-FR" sz="2400" b="1" dirty="0">
                <a:latin typeface="Calibri" pitchFamily="34" charset="0"/>
              </a:rPr>
              <a:t>Digital - Le Google PLUS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23928" y="2780928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72816"/>
            <a:ext cx="5019508" cy="213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933056"/>
            <a:ext cx="2583458" cy="25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933056"/>
            <a:ext cx="2592288" cy="239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12474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</a:rPr>
              <a:t>Digital – Les réseaux sociaux</a:t>
            </a: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12988" t="7161" r="27951" b="5900"/>
          <a:stretch/>
        </p:blipFill>
        <p:spPr>
          <a:xfrm>
            <a:off x="1300139" y="1916832"/>
            <a:ext cx="4856037" cy="446755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811228" y="6415449"/>
            <a:ext cx="311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@Ville Impériale - Napoléon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308304" y="26905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Facebook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555776" y="3833667"/>
            <a:ext cx="216024" cy="171397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4211960" y="1988840"/>
            <a:ext cx="432048" cy="144016"/>
          </a:xfrm>
          <a:prstGeom prst="roundRect">
            <a:avLst/>
          </a:prstGeom>
          <a:solidFill>
            <a:srgbClr val="42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8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</a:rPr>
              <a:t>Digital – Les réseaux sociaux</a:t>
            </a: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14563" t="8420" r="13775" b="4641"/>
          <a:stretch/>
        </p:blipFill>
        <p:spPr>
          <a:xfrm>
            <a:off x="1475656" y="2024736"/>
            <a:ext cx="5328592" cy="4040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3717032"/>
            <a:ext cx="216024" cy="1166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308304" y="26905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Twitter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65359" y="6265388"/>
            <a:ext cx="311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@Ville Impériale - Napoléon</a:t>
            </a:r>
          </a:p>
        </p:txBody>
      </p:sp>
    </p:spTree>
    <p:extLst>
      <p:ext uri="{BB962C8B-B14F-4D97-AF65-F5344CB8AC3E}">
        <p14:creationId xmlns:p14="http://schemas.microsoft.com/office/powerpoint/2010/main" val="58871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</a:rPr>
              <a:t>Digital – Les réseaux sociaux</a:t>
            </a: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91680" y="3717032"/>
            <a:ext cx="216024" cy="1166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236296" y="26905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Instagram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65359" y="6265388"/>
            <a:ext cx="311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@Ville Impériale - Napoléon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21650" t="8420" r="21651" b="4641"/>
          <a:stretch/>
        </p:blipFill>
        <p:spPr>
          <a:xfrm>
            <a:off x="1747040" y="2015426"/>
            <a:ext cx="4455866" cy="42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-243408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7956376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Calibri" pitchFamily="34" charset="0"/>
              </a:rPr>
              <a:t>Print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Une Brochure  « Destination Villes Impériales »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956376" y="5631101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763688" y="1700808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96752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3203848" y="1988840"/>
            <a:ext cx="52565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+mn-lt"/>
              </a:rPr>
              <a:t>Brochure dédiée aux professionnels du tourisme</a:t>
            </a:r>
          </a:p>
          <a:p>
            <a:pPr algn="ctr"/>
            <a:r>
              <a:rPr lang="fr-FR" b="1" dirty="0">
                <a:latin typeface="+mn-lt"/>
              </a:rPr>
              <a:t> </a:t>
            </a:r>
            <a:endParaRPr lang="fr-FR" sz="500" dirty="0">
              <a:latin typeface="+mn-lt"/>
            </a:endParaRPr>
          </a:p>
          <a:p>
            <a:r>
              <a:rPr lang="fr-FR" u="sng" dirty="0">
                <a:latin typeface="+mn-lt"/>
              </a:rPr>
              <a:t>Brochure sous forme de fiches avec 3 onglets</a:t>
            </a:r>
            <a:r>
              <a:rPr lang="fr-FR" dirty="0">
                <a:latin typeface="+mn-lt"/>
              </a:rPr>
              <a:t> :</a:t>
            </a:r>
          </a:p>
          <a:p>
            <a:endParaRPr lang="fr-FR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FR" dirty="0">
                <a:latin typeface="+mn-lt"/>
              </a:rPr>
              <a:t> </a:t>
            </a:r>
            <a:r>
              <a:rPr lang="fr-FR" b="1" dirty="0">
                <a:latin typeface="+mn-lt"/>
              </a:rPr>
              <a:t>Patrimoine Impérial </a:t>
            </a:r>
            <a:r>
              <a:rPr lang="fr-FR" dirty="0">
                <a:latin typeface="+mn-lt"/>
              </a:rPr>
              <a:t>(une fiche par ville)</a:t>
            </a:r>
          </a:p>
          <a:p>
            <a:pPr>
              <a:buFont typeface="Arial" pitchFamily="34" charset="0"/>
              <a:buChar char="•"/>
            </a:pPr>
            <a:endParaRPr lang="fr-FR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FR" dirty="0">
                <a:latin typeface="+mn-lt"/>
              </a:rPr>
              <a:t> </a:t>
            </a:r>
            <a:r>
              <a:rPr lang="fr-FR" b="1" dirty="0">
                <a:latin typeface="+mn-lt"/>
              </a:rPr>
              <a:t>Séjours Impériaux</a:t>
            </a:r>
            <a:r>
              <a:rPr lang="fr-FR" dirty="0">
                <a:latin typeface="+mn-lt"/>
              </a:rPr>
              <a:t> : mise en place de séjours pour des groupes de 30 personnes minimum.</a:t>
            </a:r>
          </a:p>
          <a:p>
            <a:pPr>
              <a:buFont typeface="Arial" pitchFamily="34" charset="0"/>
              <a:buChar char="•"/>
            </a:pPr>
            <a:endParaRPr lang="fr-FR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latin typeface="+mn-lt"/>
              </a:rPr>
              <a:t>Thématiques Impériales </a:t>
            </a:r>
            <a:r>
              <a:rPr lang="fr-FR" dirty="0">
                <a:latin typeface="+mn-lt"/>
              </a:rPr>
              <a:t>: création de fiches thématiques (ex : </a:t>
            </a:r>
            <a:r>
              <a:rPr lang="fr-FR" i="1" dirty="0">
                <a:latin typeface="+mn-lt"/>
              </a:rPr>
              <a:t>« Les amours impériales », « Architecture et décoration »…) </a:t>
            </a:r>
            <a:r>
              <a:rPr lang="fr-FR" dirty="0">
                <a:latin typeface="+mn-lt"/>
              </a:rPr>
              <a:t>permettant,</a:t>
            </a:r>
          </a:p>
          <a:p>
            <a:r>
              <a:rPr lang="fr-FR" dirty="0">
                <a:latin typeface="+mn-lt"/>
              </a:rPr>
              <a:t>pour les individuels comme pour les groupes,</a:t>
            </a:r>
          </a:p>
          <a:p>
            <a:r>
              <a:rPr lang="fr-FR" dirty="0">
                <a:latin typeface="+mn-lt"/>
              </a:rPr>
              <a:t>de découvrir le patrimoine autrement.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 algn="just"/>
            <a:endParaRPr lang="fr-FR" sz="2000" dirty="0"/>
          </a:p>
        </p:txBody>
      </p:sp>
      <p:pic>
        <p:nvPicPr>
          <p:cNvPr id="16" name="Image 15" descr="Couverture DESTINATION V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636912"/>
            <a:ext cx="1675732" cy="232855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3275856" y="206084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-243408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2168" y="644384"/>
            <a:ext cx="8101831" cy="1144698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i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>
              <a:buClr>
                <a:schemeClr val="tx1">
                  <a:shade val="95000"/>
                </a:schemeClr>
              </a:buClr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     </a:t>
            </a:r>
            <a:r>
              <a:rPr lang="fr-FR" sz="2400" b="1" dirty="0" err="1">
                <a:solidFill>
                  <a:schemeClr val="tx1"/>
                </a:solidFill>
                <a:latin typeface="+mj-lt"/>
              </a:rPr>
              <a:t>Print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 – Une Brochure  « Destination Villes Impériales »</a:t>
            </a:r>
          </a:p>
          <a:p>
            <a:pPr marL="1885950" indent="-1885950" algn="l">
              <a:buClr>
                <a:schemeClr val="tx1">
                  <a:shade val="95000"/>
                </a:schemeClr>
              </a:buClr>
              <a:defRPr/>
            </a:pPr>
            <a:endParaRPr lang="fr-FR" sz="2400" b="1" dirty="0">
              <a:solidFill>
                <a:schemeClr val="tx1"/>
              </a:solidFill>
              <a:latin typeface="+mj-lt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2319887" y="3873163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96752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2617357" y="1697120"/>
            <a:ext cx="5573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/>
          </a:p>
          <a:p>
            <a:r>
              <a:rPr lang="fr-FR" b="1" dirty="0">
                <a:latin typeface="+mn-lt"/>
              </a:rPr>
              <a:t>Une Brochure à destination du grand public </a:t>
            </a:r>
          </a:p>
          <a:p>
            <a:pPr algn="ctr"/>
            <a:endParaRPr lang="fr-FR" b="1" dirty="0">
              <a:latin typeface="+mn-lt"/>
            </a:endParaRPr>
          </a:p>
          <a:p>
            <a:r>
              <a:rPr lang="fr-FR" dirty="0">
                <a:latin typeface="+mn-lt"/>
              </a:rPr>
              <a:t>Brochure simplifiée de 4 pages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9618" y="2905990"/>
            <a:ext cx="4968551" cy="34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401852" y="194052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4288" y="743788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Calibri" pitchFamily="34" charset="0"/>
              </a:rPr>
              <a:t>Print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- Le calendrier Impérial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3923928" y="2780928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475656" y="580526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n-lt"/>
              </a:rPr>
              <a:t>Ce calendrier, développe une nouvelle thématique chaque année. Il évoque </a:t>
            </a:r>
            <a:r>
              <a:rPr lang="fr-FR" b="1" dirty="0">
                <a:latin typeface="+mn-lt"/>
              </a:rPr>
              <a:t>l’histoire impériale des villes et les événements annuels des villes adhérentes</a:t>
            </a:r>
            <a:r>
              <a:rPr lang="fr-FR" dirty="0">
                <a:latin typeface="+mn-lt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7385" t="11610" r="27310" b="5704"/>
          <a:stretch/>
        </p:blipFill>
        <p:spPr>
          <a:xfrm>
            <a:off x="2114329" y="1889451"/>
            <a:ext cx="5462321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rgbClr val="523E1A"/>
                </a:solidFill>
              </a:rPr>
              <a:t>SOMMAIRE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547664" y="2348880"/>
            <a:ext cx="6769100" cy="2879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dirty="0"/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5" y="1556792"/>
            <a:ext cx="7416824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Présentation de la Marque VILLE IMPERIALE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       Son historique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       Son fonctionnement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       Les villes adhérentes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Les outils de communication	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       Digital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       </a:t>
            </a:r>
            <a:r>
              <a:rPr lang="fr-FR" sz="2400" b="1" dirty="0" err="1">
                <a:latin typeface="Calibri" pitchFamily="34" charset="0"/>
                <a:cs typeface="+mn-cs"/>
              </a:rPr>
              <a:t>Print</a:t>
            </a:r>
            <a:endParaRPr lang="fr-FR" sz="24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       Autres supports de communication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Les actions de promotion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Projets du réseau en 2019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Calibri" pitchFamily="34" charset="0"/>
                <a:cs typeface="+mn-cs"/>
              </a:rPr>
              <a:t>	       	</a:t>
            </a:r>
            <a:endParaRPr lang="fr-FR" sz="2400" b="1" dirty="0"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Calibri" pitchFamily="34" charset="0"/>
                <a:cs typeface="+mn-cs"/>
              </a:rPr>
              <a:t>	</a:t>
            </a: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7" name="Image 6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6"/>
            <a:ext cx="1916834" cy="971599"/>
          </a:xfrm>
          <a:prstGeom prst="rect">
            <a:avLst/>
          </a:prstGeom>
        </p:spPr>
      </p:pic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5413783"/>
            <a:ext cx="1916834" cy="971599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12360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Image 39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21134" y="1601379"/>
            <a:ext cx="3429000" cy="226241"/>
          </a:xfrm>
          <a:prstGeom prst="rect">
            <a:avLst/>
          </a:prstGeom>
        </p:spPr>
      </p:pic>
      <p:pic>
        <p:nvPicPr>
          <p:cNvPr id="41" name="Image 40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74480"/>
            <a:ext cx="489068" cy="3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267744" y="242088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267744" y="278092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33764"/>
            <a:ext cx="489068" cy="3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529067"/>
            <a:ext cx="489068" cy="3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267744" y="314125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267744" y="421214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267744" y="4588779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2267744" y="497109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6231871"/>
            <a:ext cx="489068" cy="3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OUTILS DE COMMUNICATION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Autres supports de communication</a:t>
            </a: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évènements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569580" y="2079875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3923928" y="2780928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sz="2000" dirty="0"/>
          </a:p>
        </p:txBody>
      </p:sp>
      <p:pic>
        <p:nvPicPr>
          <p:cNvPr id="18" name="Image 17" descr="kakémono personnalisé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414" y="2052713"/>
            <a:ext cx="1736102" cy="4013421"/>
          </a:xfrm>
          <a:prstGeom prst="rect">
            <a:avLst/>
          </a:prstGeom>
        </p:spPr>
      </p:pic>
      <p:pic>
        <p:nvPicPr>
          <p:cNvPr id="19" name="Image 18" descr="salon Map pro 2013 (1).JPG"/>
          <p:cNvPicPr>
            <a:picLocks noChangeAspect="1"/>
          </p:cNvPicPr>
          <p:nvPr/>
        </p:nvPicPr>
        <p:blipFill rotWithShape="1">
          <a:blip r:embed="rId7" cstate="print"/>
          <a:srcRect b="24530"/>
          <a:stretch/>
        </p:blipFill>
        <p:spPr>
          <a:xfrm>
            <a:off x="2974701" y="2052712"/>
            <a:ext cx="3988434" cy="4013421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963135" y="2246165"/>
            <a:ext cx="2130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Kakémono personnalisé </a:t>
            </a:r>
            <a:r>
              <a:rPr lang="fr-FR" dirty="0">
                <a:latin typeface="+mn-lt"/>
              </a:rPr>
              <a:t>pour chaque ville adhérente. </a:t>
            </a:r>
          </a:p>
          <a:p>
            <a:endParaRPr lang="fr-FR" dirty="0">
              <a:latin typeface="+mn-lt"/>
            </a:endParaRPr>
          </a:p>
          <a:p>
            <a:r>
              <a:rPr lang="fr-FR" b="1" dirty="0">
                <a:latin typeface="+mn-lt"/>
              </a:rPr>
              <a:t>Comptoir d’accueil </a:t>
            </a:r>
            <a:r>
              <a:rPr lang="fr-FR" dirty="0">
                <a:latin typeface="+mn-lt"/>
              </a:rPr>
              <a:t>sur les évènements.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latin typeface="Calibri" pitchFamily="34" charset="0"/>
              </a:rPr>
            </a:br>
            <a:r>
              <a:rPr lang="fr-FR" sz="3200" b="1" dirty="0">
                <a:latin typeface="Calibri" pitchFamily="34" charset="0"/>
              </a:rPr>
              <a:t>LES ACTIONS DE PROMOTION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157" y="1383010"/>
            <a:ext cx="7560840" cy="4751387"/>
          </a:xfrm>
        </p:spPr>
        <p:txBody>
          <a:bodyPr>
            <a:normAutofit fontScale="47500" lnSpcReduction="20000"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</a:rPr>
              <a:t>             </a:t>
            </a:r>
            <a:r>
              <a:rPr lang="fr-FR" sz="4400" b="1" dirty="0">
                <a:solidFill>
                  <a:schemeClr val="tx1"/>
                </a:solidFill>
                <a:cs typeface="Arial" pitchFamily="34" charset="0"/>
              </a:rPr>
              <a:t>Organisation d’</a:t>
            </a:r>
            <a:r>
              <a:rPr lang="fr-FR" sz="4400" b="1" dirty="0" err="1">
                <a:solidFill>
                  <a:schemeClr val="tx1"/>
                </a:solidFill>
                <a:cs typeface="Arial" pitchFamily="34" charset="0"/>
              </a:rPr>
              <a:t>eductours</a:t>
            </a:r>
            <a:r>
              <a:rPr lang="fr-FR" sz="4400" b="1" dirty="0">
                <a:solidFill>
                  <a:schemeClr val="tx1"/>
                </a:solidFill>
                <a:cs typeface="Arial" pitchFamily="34" charset="0"/>
              </a:rPr>
              <a:t> pour les professionnels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4400" b="1" dirty="0">
                <a:solidFill>
                  <a:schemeClr val="tx1"/>
                </a:solidFill>
                <a:cs typeface="Arial" pitchFamily="34" charset="0"/>
              </a:rPr>
              <a:t>        du tourisme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3300" dirty="0">
                <a:solidFill>
                  <a:schemeClr val="tx1"/>
                </a:solidFill>
              </a:rPr>
              <a:t>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3300" dirty="0">
                <a:solidFill>
                  <a:schemeClr val="tx1"/>
                </a:solidFill>
              </a:rPr>
              <a:t>           </a:t>
            </a:r>
            <a:r>
              <a:rPr lang="fr-FR" sz="4400" b="1" dirty="0">
                <a:solidFill>
                  <a:schemeClr val="tx1"/>
                </a:solidFill>
                <a:cs typeface="Arial" pitchFamily="34" charset="0"/>
              </a:rPr>
              <a:t>Participation à des salons professionnels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4400" b="1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dirty="0">
                <a:solidFill>
                  <a:schemeClr val="tx1"/>
                </a:solidFill>
                <a:cs typeface="Arial" pitchFamily="34" charset="0"/>
              </a:rPr>
              <a:t>                 	</a:t>
            </a: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En 2013 - </a:t>
            </a:r>
            <a:r>
              <a:rPr lang="fr-FR" b="1" dirty="0" err="1">
                <a:solidFill>
                  <a:schemeClr val="tx1"/>
                </a:solidFill>
                <a:cs typeface="Arial" pitchFamily="34" charset="0"/>
              </a:rPr>
              <a:t>Map</a:t>
            </a: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 Pro à Porte de Versailles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b="1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En 2014 - IFTM à Portes de Versailles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b="1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En 2015 - Bicentenaire de la bataille de Waterloo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b="1" dirty="0">
              <a:solidFill>
                <a:schemeClr val="tx1"/>
              </a:solidFill>
              <a:cs typeface="Arial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	En 2016 – Salon des Maires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	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	En 2017 – Salon des Loisirs Culturels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		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b="1" dirty="0">
                <a:solidFill>
                  <a:schemeClr val="tx1"/>
                </a:solidFill>
                <a:cs typeface="Arial" pitchFamily="34" charset="0"/>
              </a:rPr>
              <a:t>	En 2018 – Rendez-vous en France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630" y="1637798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2106" y="2479184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984776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LES ACTIONS DE PROMOTION</a:t>
            </a:r>
            <a:endParaRPr lang="fr-FR" sz="35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7668344" cy="5517232"/>
          </a:xfrm>
        </p:spPr>
        <p:txBody>
          <a:bodyPr>
            <a:normAutofit fontScale="85000" lnSpcReduction="20000"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Représentation de la Marque lors d’évènements :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 Le Jubilé Impérial à Rueil-Malmaison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 Les Adieux de Napoléon à Fontainebleau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 Le Bicentenaire de la Bataille de Montereau-Fault-Yonne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 Les Conférences à Saint-Leu-La-Forêt…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Création de produits dérivés par les boutiques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     des Offices de Tourisme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996952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Espace réservé du contenu 3" descr="2-dépliant A5 ville impériale 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31640" y="4011588"/>
            <a:ext cx="2364606" cy="128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clefs us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1738" y="3573016"/>
            <a:ext cx="2237596" cy="117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parapluie ville imprialefontainebleau touris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3854" r="10353"/>
          <a:stretch/>
        </p:blipFill>
        <p:spPr bwMode="auto">
          <a:xfrm>
            <a:off x="4231164" y="4365104"/>
            <a:ext cx="1581614" cy="124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940152" y="49411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+mn-lt"/>
              </a:rPr>
              <a:t>RUEIL-MALMAISON :</a:t>
            </a:r>
            <a:r>
              <a:rPr lang="fr-FR" sz="1400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ctr"/>
            <a:r>
              <a:rPr lang="fr-FR" sz="1400" i="1" dirty="0">
                <a:latin typeface="+mn-lt"/>
              </a:rPr>
              <a:t>Clef USB Napoléon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43608" y="544522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+mn-lt"/>
              </a:rPr>
              <a:t>AUTUN :</a:t>
            </a:r>
          </a:p>
          <a:p>
            <a:pPr algn="ctr"/>
            <a:r>
              <a:rPr lang="fr-FR" sz="1400" i="1" dirty="0">
                <a:latin typeface="+mn-lt"/>
              </a:rPr>
              <a:t>Médaille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35896" y="58052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+mn-lt"/>
              </a:rPr>
              <a:t>FONTAINEBLEAU :</a:t>
            </a:r>
          </a:p>
          <a:p>
            <a:pPr algn="ctr"/>
            <a:r>
              <a:rPr lang="fr-FR" sz="1400" i="1" dirty="0">
                <a:latin typeface="+mn-lt"/>
              </a:rPr>
              <a:t>Parapluie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Les actions de la Marque Ville Impériale</a:t>
            </a:r>
            <a:endParaRPr lang="fr-FR" sz="35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7668344" cy="5517232"/>
          </a:xfrm>
        </p:spPr>
        <p:txBody>
          <a:bodyPr>
            <a:normAutofit fontScale="92500" lnSpcReduction="10000"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Prix littéraire Napoléon I</a:t>
            </a:r>
            <a:r>
              <a:rPr lang="fr-FR" sz="2800" b="1" baseline="30000" dirty="0">
                <a:solidFill>
                  <a:schemeClr val="tx1"/>
                </a:solidFill>
                <a:latin typeface="Calibri" pitchFamily="34" charset="0"/>
              </a:rPr>
              <a:t>er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Création d’un prix littéraire Napoléon I</a:t>
            </a:r>
            <a:r>
              <a:rPr lang="fr-FR" sz="2100" baseline="30000" dirty="0">
                <a:solidFill>
                  <a:schemeClr val="tx1"/>
                </a:solidFill>
                <a:cs typeface="Arial" pitchFamily="34" charset="0"/>
              </a:rPr>
              <a:t>er</a:t>
            </a: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axé sur le roman historique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Développer le réseau à l’International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latin typeface="Calibri" pitchFamily="34" charset="0"/>
              </a:rPr>
              <a:t>Intégrer des villes européennes à notre réseau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42860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495100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4422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0768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500" b="1" dirty="0">
                <a:latin typeface="Calibri" pitchFamily="34" charset="0"/>
              </a:rPr>
              <a:t>PARTICIPATION FINANCIERE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7668344" cy="5517232"/>
          </a:xfrm>
        </p:spPr>
        <p:txBody>
          <a:bodyPr>
            <a:normAutofit fontScale="92500" lnSpcReduction="20000"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</a:t>
            </a:r>
            <a:r>
              <a:rPr lang="fr-FR" sz="2800" b="1" dirty="0">
                <a:solidFill>
                  <a:schemeClr val="tx1"/>
                </a:solidFill>
                <a:latin typeface="Calibri" pitchFamily="34" charset="0"/>
              </a:rPr>
              <a:t>Montant de l’adhésion au réseau :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dirty="0">
                <a:solidFill>
                  <a:schemeClr val="tx1"/>
                </a:solidFill>
                <a:cs typeface="Arial" pitchFamily="34" charset="0"/>
              </a:rPr>
              <a:t>  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L’obtention et l’utilisation de la Marque VILLE IMPERIALE 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 fait par adhésion et implique une participation financière annuelle.</a:t>
            </a:r>
          </a:p>
          <a:p>
            <a:pPr marL="1885950" indent="-18859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1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Communes de moins de 10 000 habitants : 1 000 €/ an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Communes de 10 000 à 50 000 habitants : 2 500 €/ an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Communes de plus de 50 000 habitants : 5 000 €/ an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4560" y="1412776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1344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0768" y="0"/>
            <a:ext cx="8172400" cy="12961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500" b="1" dirty="0">
                <a:latin typeface="Calibri" pitchFamily="34" charset="0"/>
              </a:rPr>
              <a:t>COMMENT ADHERER ?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7668344" cy="5517232"/>
          </a:xfrm>
        </p:spPr>
        <p:txBody>
          <a:bodyPr>
            <a:normAutofit fontScale="85000" lnSpcReduction="20000"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1</a:t>
            </a:r>
            <a:r>
              <a:rPr lang="fr-FR" sz="1800" b="1" baseline="30000" dirty="0">
                <a:solidFill>
                  <a:schemeClr val="tx1"/>
                </a:solidFill>
                <a:latin typeface="Calibri" pitchFamily="34" charset="0"/>
              </a:rPr>
              <a:t>ère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étape : </a:t>
            </a: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Demander le dossier de candidature par e-mail à 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contact@villeimperiale.com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     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2      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fr-FR" sz="1800" b="1" baseline="30000" dirty="0">
                <a:solidFill>
                  <a:schemeClr val="tx1"/>
                </a:solidFill>
                <a:latin typeface="Calibri" pitchFamily="34" charset="0"/>
              </a:rPr>
              <a:t>ème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étape : </a:t>
            </a: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Envoyer le dossier complété à :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Association Marque Ville Impériale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33, rue Jean Le Coz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 92 500 RUEIL MALMAISON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3</a:t>
            </a:r>
            <a:r>
              <a:rPr lang="fr-FR" sz="1800" b="1" baseline="30000" dirty="0">
                <a:solidFill>
                  <a:schemeClr val="tx1"/>
                </a:solidFill>
                <a:latin typeface="Calibri" pitchFamily="34" charset="0"/>
              </a:rPr>
              <a:t>ème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étape </a:t>
            </a: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: Etude du dossier de candidature par le Comité de Pilotage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       4</a:t>
            </a:r>
            <a:r>
              <a:rPr lang="fr-FR" sz="1800" b="1" baseline="30000" dirty="0">
                <a:solidFill>
                  <a:schemeClr val="tx1"/>
                </a:solidFill>
                <a:latin typeface="Calibri" pitchFamily="34" charset="0"/>
              </a:rPr>
              <a:t>ème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étape </a:t>
            </a: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fr-FR" sz="1700" dirty="0">
                <a:solidFill>
                  <a:schemeClr val="tx1"/>
                </a:solidFill>
                <a:latin typeface="Calibri" pitchFamily="34" charset="0"/>
              </a:rPr>
              <a:t>Envoi d’un courrier de réponse, après la décision du Comité de Pilotage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7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700" b="1" dirty="0">
                <a:solidFill>
                  <a:schemeClr val="tx1"/>
                </a:solidFill>
                <a:latin typeface="Calibri" pitchFamily="34" charset="0"/>
              </a:rPr>
              <a:t>          5</a:t>
            </a:r>
            <a:r>
              <a:rPr lang="fr-FR" sz="1700" b="1" baseline="30000" dirty="0">
                <a:solidFill>
                  <a:schemeClr val="tx1"/>
                </a:solidFill>
                <a:latin typeface="Calibri" pitchFamily="34" charset="0"/>
              </a:rPr>
              <a:t>ème</a:t>
            </a:r>
            <a:r>
              <a:rPr lang="fr-FR" sz="1700" b="1" dirty="0">
                <a:solidFill>
                  <a:schemeClr val="tx1"/>
                </a:solidFill>
                <a:latin typeface="Calibri" pitchFamily="34" charset="0"/>
              </a:rPr>
              <a:t> étape </a:t>
            </a:r>
            <a:r>
              <a:rPr lang="fr-FR" sz="1700" dirty="0">
                <a:solidFill>
                  <a:schemeClr val="tx1"/>
                </a:solidFill>
                <a:latin typeface="Calibri" pitchFamily="34" charset="0"/>
              </a:rPr>
              <a:t>: Mise en place d’une convention de partenariat entre le référent de la Marque 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700" dirty="0">
                <a:solidFill>
                  <a:schemeClr val="tx1"/>
                </a:solidFill>
                <a:latin typeface="Calibri" pitchFamily="34" charset="0"/>
              </a:rPr>
              <a:t>           et la nouvelle ville adhérente.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        </a:t>
            </a:r>
          </a:p>
          <a:p>
            <a:pPr marL="1885950" indent="-18859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529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br>
              <a:rPr lang="fr-FR" sz="3500" b="1" dirty="0">
                <a:latin typeface="Calibri" pitchFamily="34" charset="0"/>
              </a:rPr>
            </a:br>
            <a:endParaRPr lang="fr-FR" sz="3500" b="1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8028384" y="5631101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4139952" y="141277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Méconnaissance du patrimoine impérial français (hors grands sites parisiens) de la part du grand public et des professionnels du tourisme.</a:t>
            </a:r>
          </a:p>
        </p:txBody>
      </p:sp>
      <p:sp>
        <p:nvSpPr>
          <p:cNvPr id="21" name="Ellipse 20"/>
          <p:cNvSpPr/>
          <p:nvPr/>
        </p:nvSpPr>
        <p:spPr>
          <a:xfrm>
            <a:off x="1187624" y="1340768"/>
            <a:ext cx="2376264" cy="1224136"/>
          </a:xfrm>
          <a:prstGeom prst="ellipse">
            <a:avLst/>
          </a:prstGeom>
          <a:noFill/>
          <a:ln cmpd="sng">
            <a:solidFill>
              <a:schemeClr val="tx1"/>
            </a:solidFill>
          </a:ln>
          <a:effectLst>
            <a:outerShdw sx="1000" sy="1000" algn="ctr" rotWithShape="0">
              <a:srgbClr val="7D5E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CONSTAT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139952" y="292494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Créer un « signe de reconnaissance » commun aux villes françaises possédant un patrimoine impérial et souhaitant le valoriser.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139952" y="4221088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Sous l’impulsion de Patrick OLLIER, la Ville de Rueil-Malmaison, en partenariat avec l’Office de Tourisme, décide de mettre en place, en avril 2011, un Comité de pilotage</a:t>
            </a:r>
          </a:p>
          <a:p>
            <a:r>
              <a:rPr lang="fr-FR" dirty="0">
                <a:latin typeface="+mn-lt"/>
              </a:rPr>
              <a:t>afin de travailler sur le concept d’une « Marque Ville impériale » et propose </a:t>
            </a:r>
          </a:p>
          <a:p>
            <a:r>
              <a:rPr lang="fr-FR" dirty="0">
                <a:latin typeface="+mn-lt"/>
              </a:rPr>
              <a:t>aux villes de Compiègne, Fontainebleau </a:t>
            </a:r>
          </a:p>
          <a:p>
            <a:r>
              <a:rPr lang="fr-FR" dirty="0">
                <a:latin typeface="+mn-lt"/>
              </a:rPr>
              <a:t>et Saint-Cloud de s’associer à sa réflexion.</a:t>
            </a: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 </a:t>
            </a: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563888" y="1988840"/>
            <a:ext cx="504056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"/>
          <p:cNvCxnSpPr>
            <a:cxnSpLocks noChangeShapeType="1"/>
          </p:cNvCxnSpPr>
          <p:nvPr/>
        </p:nvCxnSpPr>
        <p:spPr bwMode="auto">
          <a:xfrm>
            <a:off x="3563888" y="3573016"/>
            <a:ext cx="504056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>
            <a:off x="3635896" y="5157192"/>
            <a:ext cx="504056" cy="0"/>
          </a:xfrm>
          <a:prstGeom prst="straightConnector1">
            <a:avLst/>
          </a:prstGeom>
          <a:noFill/>
          <a:ln w="31750" cmpd="sng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" name="Ellipse 25"/>
          <p:cNvSpPr/>
          <p:nvPr/>
        </p:nvSpPr>
        <p:spPr>
          <a:xfrm>
            <a:off x="1187624" y="2924944"/>
            <a:ext cx="2376264" cy="1224136"/>
          </a:xfrm>
          <a:prstGeom prst="ellipse">
            <a:avLst/>
          </a:prstGeom>
          <a:noFill/>
          <a:ln cmpd="sng">
            <a:solidFill>
              <a:schemeClr val="tx1"/>
            </a:solidFill>
          </a:ln>
          <a:effectLst>
            <a:outerShdw sx="1000" sy="1000" algn="ctr" rotWithShape="0">
              <a:srgbClr val="7D5E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UNE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VOLONTÉ</a:t>
            </a:r>
          </a:p>
        </p:txBody>
      </p:sp>
      <p:sp>
        <p:nvSpPr>
          <p:cNvPr id="27" name="Ellipse 26"/>
          <p:cNvSpPr/>
          <p:nvPr/>
        </p:nvSpPr>
        <p:spPr>
          <a:xfrm>
            <a:off x="1259632" y="4581128"/>
            <a:ext cx="2376264" cy="1224136"/>
          </a:xfrm>
          <a:prstGeom prst="ellipse">
            <a:avLst/>
          </a:prstGeom>
          <a:noFill/>
          <a:ln cmpd="sng">
            <a:solidFill>
              <a:schemeClr val="tx1"/>
            </a:solidFill>
          </a:ln>
          <a:effectLst>
            <a:outerShdw sx="1000" sy="1000" algn="ctr" rotWithShape="0">
              <a:srgbClr val="7D5E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UNE DÉMARCHE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Qu’est ce que la Marque VILLE IMPERIALE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763688" y="1700808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47664" y="2636912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2123728" y="256490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Elle a pour vocation de réunir les villes françaises et étrangères pouvant justifier, de par leur histoire et leur patrimoine actuel, de liens forts avec le 1</a:t>
            </a:r>
            <a:r>
              <a:rPr lang="fr-FR" baseline="30000" dirty="0">
                <a:latin typeface="+mn-lt"/>
              </a:rPr>
              <a:t>er</a:t>
            </a:r>
            <a:r>
              <a:rPr lang="fr-FR" dirty="0">
                <a:latin typeface="+mn-lt"/>
              </a:rPr>
              <a:t> et le 2</a:t>
            </a:r>
            <a:r>
              <a:rPr lang="fr-FR" baseline="30000" dirty="0">
                <a:latin typeface="+mn-lt"/>
              </a:rPr>
              <a:t>nd</a:t>
            </a:r>
            <a:r>
              <a:rPr lang="fr-FR" dirty="0">
                <a:latin typeface="+mn-lt"/>
              </a:rPr>
              <a:t> Empire.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123728" y="350100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Avec la volonté de développer, ainsi, un véritable réseau à travers l’ensemble du territoire français et étranger.</a:t>
            </a:r>
          </a:p>
          <a:p>
            <a:r>
              <a:rPr lang="fr-FR" dirty="0">
                <a:latin typeface="+mn-lt"/>
              </a:rPr>
              <a:t>La marque VILLE IMPERIALE souhaite donner aux villes adhérentes une </a:t>
            </a:r>
            <a:r>
              <a:rPr lang="fr-FR" b="1" dirty="0">
                <a:latin typeface="+mn-lt"/>
              </a:rPr>
              <a:t>réelle visibilité touristique et culturelle </a:t>
            </a:r>
            <a:r>
              <a:rPr lang="fr-FR" dirty="0">
                <a:latin typeface="+mn-lt"/>
              </a:rPr>
              <a:t>auprès du grand public et des professionnels du tourisme grâce à la mise en place d’actions de communication et de promotion des communes.</a:t>
            </a:r>
          </a:p>
          <a:p>
            <a:pPr algn="ctr"/>
            <a:endParaRPr lang="fr-FR" b="1" u="sng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16832"/>
            <a:ext cx="489068" cy="3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Un logo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1763688" y="2204864"/>
            <a:ext cx="3193620" cy="406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16832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onnecteur droit avec flèche 22"/>
          <p:cNvCxnSpPr/>
          <p:nvPr/>
        </p:nvCxnSpPr>
        <p:spPr>
          <a:xfrm flipV="1">
            <a:off x="3563888" y="2060848"/>
            <a:ext cx="1872208" cy="64807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11960" y="4581128"/>
            <a:ext cx="1152128" cy="864096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779912" y="4149080"/>
            <a:ext cx="1728192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68144" y="17728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L’étoile rayonnante </a:t>
            </a:r>
            <a:r>
              <a:rPr lang="fr-FR" dirty="0">
                <a:latin typeface="+mn-lt"/>
              </a:rPr>
              <a:t>en souvenir de la dynastie napoléonienne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868144" y="537321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La couronne de laurier </a:t>
            </a:r>
            <a:r>
              <a:rPr lang="fr-FR" dirty="0">
                <a:latin typeface="+mn-lt"/>
              </a:rPr>
              <a:t>qui symbolise l’Imperator</a:t>
            </a:r>
          </a:p>
          <a:p>
            <a:r>
              <a:rPr lang="fr-FR" dirty="0">
                <a:latin typeface="+mn-lt"/>
              </a:rPr>
              <a:t>(le général victorieux)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868144" y="32129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La couronne impériale</a:t>
            </a:r>
            <a:endParaRPr lang="fr-FR" dirty="0">
              <a:latin typeface="+mn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868144" y="40050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+mn-lt"/>
              </a:rPr>
              <a:t>Le N , </a:t>
            </a:r>
            <a:r>
              <a:rPr lang="fr-FR" dirty="0">
                <a:latin typeface="+mn-lt"/>
              </a:rPr>
              <a:t>monogramme N, commun au Premier et au Second Empire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707904" y="3429000"/>
            <a:ext cx="1728192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067944" y="4725144"/>
            <a:ext cx="1440160" cy="72008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Une signalétique aux entrées des villes</a:t>
            </a: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763688" y="1700808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16832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 20" descr="Logo signalétique Ville impériale jpg 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284984"/>
            <a:ext cx="1302374" cy="1692426"/>
          </a:xfrm>
          <a:prstGeom prst="rect">
            <a:avLst/>
          </a:prstGeom>
        </p:spPr>
      </p:pic>
      <p:pic>
        <p:nvPicPr>
          <p:cNvPr id="14" name="Image 13" descr="signalétique de Saint Clou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2924944"/>
            <a:ext cx="4032448" cy="241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950" y="867471"/>
            <a:ext cx="7607546" cy="1208304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Son historique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56776" y="2375923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552" y="1505970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2065754" y="215317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+mn-lt"/>
              </a:rPr>
              <a:t>Le 21 octobre 2011: </a:t>
            </a:r>
            <a:r>
              <a:rPr lang="fr-FR" dirty="0">
                <a:latin typeface="+mn-lt"/>
              </a:rPr>
              <a:t>lancement de la Marque Ville Impériale. Propriété de la ville de Rueil-Malmaison.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56776" y="333527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2028354" y="323560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+mn-lt"/>
              </a:rPr>
              <a:t>Le 14 décembre 2012: </a:t>
            </a:r>
            <a:r>
              <a:rPr lang="fr-FR" dirty="0">
                <a:latin typeface="+mn-lt"/>
              </a:rPr>
              <a:t>lancement du site internet</a:t>
            </a:r>
          </a:p>
          <a:p>
            <a:pPr algn="ctr"/>
            <a:r>
              <a:rPr lang="fr-FR" b="1" dirty="0">
                <a:latin typeface="+mn-lt"/>
              </a:rPr>
              <a:t>www.ville-imperiale.com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56776" y="4171396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2051720" y="411394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+mn-lt"/>
              </a:rPr>
              <a:t>Le 9 </a:t>
            </a:r>
            <a:r>
              <a:rPr lang="fr-FR" b="1">
                <a:latin typeface="+mn-lt"/>
              </a:rPr>
              <a:t>octobre 2013: </a:t>
            </a:r>
            <a:r>
              <a:rPr lang="fr-FR" dirty="0">
                <a:latin typeface="+mn-lt"/>
              </a:rPr>
              <a:t>lancement de la brochure</a:t>
            </a:r>
          </a:p>
          <a:p>
            <a:pPr algn="ctr"/>
            <a:r>
              <a:rPr lang="fr-FR" b="1" dirty="0">
                <a:latin typeface="+mn-lt"/>
              </a:rPr>
              <a:t>Destination Villes Impériales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86137" y="5059382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099411" y="4967439"/>
            <a:ext cx="6394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itchFamily="34" charset="0"/>
              </a:rPr>
              <a:t>Le 19 mai 2016: </a:t>
            </a:r>
            <a:r>
              <a:rPr lang="fr-FR" dirty="0">
                <a:latin typeface="Calibri" pitchFamily="34" charset="0"/>
              </a:rPr>
              <a:t>La ville de Rueil-Malmaison délègue par délibération du Conseil Municipal, la gestion de la marque à l’association Marque Ville Impériale.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099410" y="6071719"/>
            <a:ext cx="639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itchFamily="34" charset="0"/>
              </a:rPr>
              <a:t> Le 31 mai 2016: </a:t>
            </a:r>
            <a:r>
              <a:rPr lang="fr-FR" dirty="0">
                <a:latin typeface="Calibri" pitchFamily="34" charset="0"/>
              </a:rPr>
              <a:t>Signature des Statuts de l’association</a:t>
            </a:r>
            <a:endParaRPr lang="fr-FR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56776" y="609965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958416"/>
            <a:ext cx="8147202" cy="113220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  <a:r>
              <a:rPr lang="fr-FR" sz="1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Son Fonctionnement</a:t>
            </a:r>
            <a:endParaRPr lang="fr-FR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643275" y="2283183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65520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1978117" y="2158404"/>
            <a:ext cx="5904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+mn-lt"/>
              </a:rPr>
              <a:t>Association régie par la loi du 1</a:t>
            </a:r>
            <a:r>
              <a:rPr lang="fr-FR" baseline="30000" dirty="0">
                <a:latin typeface="+mn-lt"/>
              </a:rPr>
              <a:t>er</a:t>
            </a:r>
            <a:r>
              <a:rPr lang="fr-FR" dirty="0">
                <a:latin typeface="+mn-lt"/>
              </a:rPr>
              <a:t> juillet 1901 et du décret du 16 aout 1901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>
                <a:latin typeface="+mn-lt"/>
              </a:rPr>
              <a:t>Siège situé: 13 boulevard Foch à Rueil-Malmaison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>
                <a:latin typeface="+mn-lt"/>
              </a:rPr>
              <a:t>Le comité de pilotage de la marque est composé de l’ensemble des villes adhérentes à l’association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>
                <a:latin typeface="+mn-lt"/>
              </a:rPr>
              <a:t>Le président et les membres du conseil d’administration sont nommés pour 3 ans</a:t>
            </a: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>
                <a:latin typeface="+mn-lt"/>
              </a:rPr>
              <a:t>La présidence de l’association est tournante entre les membres du conseil d’administration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620041" y="308273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620041" y="365879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620041" y="4450886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621612" y="5314982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429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PRESENTATION DE LA MARQUE </a:t>
            </a:r>
            <a:br>
              <a:rPr lang="fr-FR" sz="3500" b="1" dirty="0">
                <a:latin typeface="Calibri" pitchFamily="34" charset="0"/>
              </a:rPr>
            </a:br>
            <a:r>
              <a:rPr lang="fr-FR" sz="3500" b="1" dirty="0">
                <a:latin typeface="Calibri" pitchFamily="34" charset="0"/>
              </a:rPr>
              <a:t>VILLE IMPERIALE</a:t>
            </a:r>
            <a:endParaRPr lang="fr-FR" sz="3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7416824" cy="4751387"/>
          </a:xfrm>
        </p:spPr>
        <p:txBody>
          <a:bodyPr>
            <a:normAutofit/>
          </a:bodyPr>
          <a:lstStyle/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	 </a:t>
            </a:r>
            <a:endParaRPr lang="fr-FR" sz="1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800" b="1" dirty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Son fonctionnement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885950" indent="-1885950"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" name="Image 7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7" y="472617"/>
            <a:ext cx="1916834" cy="971599"/>
          </a:xfrm>
          <a:prstGeom prst="rect">
            <a:avLst/>
          </a:prstGeom>
        </p:spPr>
      </p:pic>
      <p:pic>
        <p:nvPicPr>
          <p:cNvPr id="9" name="Image 8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2389450"/>
            <a:ext cx="1916834" cy="971599"/>
          </a:xfrm>
          <a:prstGeom prst="rect">
            <a:avLst/>
          </a:prstGeom>
        </p:spPr>
      </p:pic>
      <p:pic>
        <p:nvPicPr>
          <p:cNvPr id="10" name="Image 9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4261658"/>
            <a:ext cx="1916834" cy="971599"/>
          </a:xfrm>
          <a:prstGeom prst="rect">
            <a:avLst/>
          </a:prstGeom>
        </p:spPr>
      </p:pic>
      <p:pic>
        <p:nvPicPr>
          <p:cNvPr id="11" name="Image 10" descr="Frise couleur fond noir.jpg"/>
          <p:cNvPicPr>
            <a:picLocks noChangeAspect="1"/>
          </p:cNvPicPr>
          <p:nvPr/>
        </p:nvPicPr>
        <p:blipFill>
          <a:blip r:embed="rId3" cstate="print"/>
          <a:srcRect r="61733"/>
          <a:stretch>
            <a:fillRect/>
          </a:stretch>
        </p:blipFill>
        <p:spPr>
          <a:xfrm rot="5400000">
            <a:off x="-472618" y="5413784"/>
            <a:ext cx="1916834" cy="971599"/>
          </a:xfrm>
          <a:prstGeom prst="rect">
            <a:avLst/>
          </a:prstGeom>
        </p:spPr>
      </p:pic>
      <p:pic>
        <p:nvPicPr>
          <p:cNvPr id="12" name="Image 11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5030380"/>
            <a:ext cx="3429000" cy="226241"/>
          </a:xfrm>
          <a:prstGeom prst="rect">
            <a:avLst/>
          </a:prstGeom>
        </p:spPr>
      </p:pic>
      <p:pic>
        <p:nvPicPr>
          <p:cNvPr id="13" name="Image 12" descr="Frise couleur fond noir.jpg"/>
          <p:cNvPicPr>
            <a:picLocks noChangeAspect="1"/>
          </p:cNvPicPr>
          <p:nvPr/>
        </p:nvPicPr>
        <p:blipFill>
          <a:blip r:embed="rId3" cstate="print"/>
          <a:srcRect r="61733" b="86984"/>
          <a:stretch>
            <a:fillRect/>
          </a:stretch>
        </p:blipFill>
        <p:spPr>
          <a:xfrm rot="5400000">
            <a:off x="7316379" y="1601380"/>
            <a:ext cx="3429000" cy="226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lum bright="-44000" contrast="-21000"/>
          </a:blip>
          <a:srcRect/>
          <a:stretch>
            <a:fillRect/>
          </a:stretch>
        </p:blipFill>
        <p:spPr bwMode="auto">
          <a:xfrm>
            <a:off x="7884368" y="5373216"/>
            <a:ext cx="962820" cy="12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763688" y="1700808"/>
            <a:ext cx="7380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  <a:endParaRPr lang="fr-FR" sz="2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r>
              <a:rPr lang="fr-FR" sz="2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688" y="2212327"/>
            <a:ext cx="61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+mn-lt"/>
              </a:rPr>
              <a:t>Un comité de Pilotage </a:t>
            </a:r>
            <a:r>
              <a:rPr lang="fr-FR" dirty="0">
                <a:latin typeface="+mn-lt"/>
              </a:rPr>
              <a:t>composé des membres des villes adhérentes (Maires, directeurs d’Offices de Tourisme et de services culturels, historiens, directeurs de musées nationaux).</a:t>
            </a:r>
          </a:p>
          <a:p>
            <a:pPr algn="just"/>
            <a:r>
              <a:rPr lang="fr-FR" dirty="0">
                <a:latin typeface="+mn-lt"/>
              </a:rPr>
              <a:t>Ils se réunissent 3 à 4 fois par an pour définir les grands axes de développement, initie les actions et étudie les dossiers des villes candidates</a:t>
            </a:r>
            <a:r>
              <a:rPr lang="fr-FR" sz="2000" dirty="0">
                <a:latin typeface="+mn-lt"/>
              </a:rPr>
              <a:t>.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65864" y="4365368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12776"/>
            <a:ext cx="450224" cy="3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lum bright="-23000" contrast="-21000"/>
          </a:blip>
          <a:srcRect l="44427" t="12127" r="44427" b="78824"/>
          <a:stretch>
            <a:fillRect/>
          </a:stretch>
        </p:blipFill>
        <p:spPr bwMode="auto">
          <a:xfrm>
            <a:off x="1565864" y="2319104"/>
            <a:ext cx="216000" cy="2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24"/>
          <p:cNvSpPr txBox="1"/>
          <p:nvPr/>
        </p:nvSpPr>
        <p:spPr>
          <a:xfrm>
            <a:off x="2046821" y="433361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Un référent </a:t>
            </a:r>
            <a:r>
              <a:rPr lang="fr-FR" dirty="0">
                <a:latin typeface="+mn-lt"/>
              </a:rPr>
              <a:t>: En tant que déposant de la marque auprès de l’INPI, la ville de Rueil-Malmaison constitue le support de l’association.</a:t>
            </a:r>
          </a:p>
          <a:p>
            <a:r>
              <a:rPr lang="fr-FR" dirty="0">
                <a:latin typeface="+mn-lt"/>
              </a:rPr>
              <a:t>Elle assure alors la gestion administrative, financière, commerciale et promotionnelle de la Marque.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1502</Words>
  <Application>Microsoft Office PowerPoint</Application>
  <PresentationFormat>Affichage à l'écran (4:3)</PresentationFormat>
  <Paragraphs>487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Wingdings 2</vt:lpstr>
      <vt:lpstr>Thème Office</vt:lpstr>
      <vt:lpstr>La Marque  VILLE IMPERIALE</vt:lpstr>
      <vt:lpstr>SOMMAIRE</vt:lpstr>
      <vt:lpstr> PRESENTATION DE LA MARQUE  VILLE IMPERIALE </vt:lpstr>
      <vt:lpstr> PRESENTATION DE LA MARQUE  VILLE IMPERIALE</vt:lpstr>
      <vt:lpstr> PRESENTATION DE LA MARQUE  VILLE IMPERIALE</vt:lpstr>
      <vt:lpstr> PRESENTATION DE LA MARQUE  VILLE IMPERIALE</vt:lpstr>
      <vt:lpstr> PRESENTATION DE LA MARQUE  VILLE IMPERIALE</vt:lpstr>
      <vt:lpstr> PRESENTATION DE LA MARQUE  VILLE IMPERIALE</vt:lpstr>
      <vt:lpstr> PRESENTATION DE LA MARQUE  VILLE IMPERIALE</vt:lpstr>
      <vt:lpstr> LES VILLES ADHERENTES</vt:lpstr>
      <vt:lpstr> LES RAISONS D’ADHERER  A LA MARQUE VILLE IMPERIALE </vt:lpstr>
      <vt:lpstr> LES OUTILS DE COMMUNICATION</vt:lpstr>
      <vt:lpstr> LES OUTILS DE COMMUNICATION</vt:lpstr>
      <vt:lpstr> LES OUTILS DE COMMUNICATION</vt:lpstr>
      <vt:lpstr> LES OUTILS DE COMMUNICATION</vt:lpstr>
      <vt:lpstr> LES OUTILS DE COMMUNICATION</vt:lpstr>
      <vt:lpstr> LES OUTILS DE COMMUNICATION</vt:lpstr>
      <vt:lpstr> LES OUTILS DE COMMUNICATION</vt:lpstr>
      <vt:lpstr> LES OUTILS DE COMMUNICATION</vt:lpstr>
      <vt:lpstr> LES OUTILS DE COMMUNICATION</vt:lpstr>
      <vt:lpstr> LES ACTIONS DE PROMOTION</vt:lpstr>
      <vt:lpstr> LES ACTIONS DE PROMOTION</vt:lpstr>
      <vt:lpstr> Les actions de la Marque Ville Impériale</vt:lpstr>
      <vt:lpstr>PARTICIPATION FINANCIERE</vt:lpstr>
      <vt:lpstr>COMMENT ADHERER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Annuelle Marque VILLE IMPERIALE</dc:title>
  <dc:creator>alegat</dc:creator>
  <cp:lastModifiedBy>User4</cp:lastModifiedBy>
  <cp:revision>1004</cp:revision>
  <cp:lastPrinted>2019-07-29T08:32:31Z</cp:lastPrinted>
  <dcterms:created xsi:type="dcterms:W3CDTF">2012-10-26T13:26:39Z</dcterms:created>
  <dcterms:modified xsi:type="dcterms:W3CDTF">2021-06-29T13:14:18Z</dcterms:modified>
</cp:coreProperties>
</file>